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00FF"/>
    <a:srgbClr val="0000CC"/>
    <a:srgbClr val="660033"/>
    <a:srgbClr val="80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5C052-4BEF-4CAF-920A-D845F8A5FA6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D0C6A-7A21-41F1-B534-B7A160D5A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5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7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0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0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5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E5DB1-81F5-4391-9214-E46D1ACE3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8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06372" y="2933267"/>
            <a:ext cx="4677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(3) </a:t>
            </a:r>
            <a:r>
              <a:rPr lang="ar-EG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</a:t>
            </a:r>
            <a:r>
              <a:rPr lang="ar-EG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غابات النفضيه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2886" y="4122350"/>
            <a:ext cx="770485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36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أ.د./عزة عبدالله</a:t>
            </a:r>
          </a:p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أستاذ </a:t>
            </a:r>
            <a:r>
              <a:rPr lang="ar-EG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الجغرافيا </a:t>
            </a:r>
            <a:r>
              <a:rPr lang="ar-EG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الطبيعية -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كلية </a:t>
            </a:r>
            <a:r>
              <a:rPr lang="ar-EG" sz="3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الآداب </a:t>
            </a:r>
            <a:r>
              <a:rPr lang="ar-EG" sz="32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جامعة بنها</a:t>
            </a:r>
          </a:p>
          <a:p>
            <a:pPr algn="ctr" rtl="1"/>
            <a:r>
              <a:rPr lang="en-US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Azza.Abdallah@fart.bu.edu.eg</a:t>
            </a:r>
            <a:endParaRPr lang="en-US" sz="3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5384" y="1340768"/>
            <a:ext cx="84016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الجغرافيا الحيويه (ب) </a:t>
            </a:r>
            <a:endParaRPr lang="en-US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rtl="1"/>
            <a:r>
              <a:rPr lang="ar-EG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الفرقه الثانيه قسم الجغرافيه ونظم المعلومات الجغرافيه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680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7" y="520415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5" y="1052736"/>
            <a:ext cx="8064896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الاستخدام الاقتصادى</a:t>
            </a:r>
            <a:r>
              <a:rPr kumimoji="0" lang="ar-EG" sz="2800" b="1" i="0" u="sng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النفضية</a:t>
            </a:r>
            <a:r>
              <a:rPr kumimoji="0" lang="ar-SA" sz="2800" b="1" i="0" u="sng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kumimoji="0" lang="en-US" sz="2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تم إذالة </a:t>
            </a:r>
            <a:r>
              <a:rPr kumimoji="0" lang="ar-SA" sz="28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معظم </a:t>
            </a:r>
            <a:r>
              <a:rPr kumimoji="0" lang="ar-SA" sz="28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هذه الغابات وخاصة فى غرب أوربا وحلت محلها زراعة العديد من المحاصيل مثل الشعير والشيلم والشوفان والبطاطس والبنجر ويرجع ذلك الى الاسباب التالية:</a:t>
            </a:r>
            <a:endParaRPr kumimoji="0" lang="en-US" sz="2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أن تربة هذه الغابات من النوع الأقل حمضية والتى ترتفع فيها نسبة مادة الدبال.</a:t>
            </a:r>
            <a:endParaRPr kumimoji="0" lang="en-US" sz="2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تتمثل بهذه المناطق مساحات كبيرة من تربة اللويس الخصبة.</a:t>
            </a:r>
            <a:endParaRPr kumimoji="0" lang="en-US" sz="2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أعتدال المناخ نسبيا.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80018" y="692696"/>
            <a:ext cx="4752528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spc="0" normalizeH="0" baseline="0" dirty="0">
                <a:ln w="11430"/>
                <a:solidFill>
                  <a:srgbClr val="66003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الأهمية الاقتصادية للغابات النفضية:</a:t>
            </a:r>
            <a:endParaRPr kumimoji="0" lang="en-US" sz="2800" b="1" i="0" u="none" strike="noStrike" cap="none" spc="0" normalizeH="0" baseline="0" dirty="0">
              <a:ln w="11430"/>
              <a:solidFill>
                <a:srgbClr val="6600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تعتبر الغابات النفضية مورداً هاماً للثروة الخشبية </a:t>
            </a: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، ومن أهم الأشجار ذات القيمة الاقتصادية :</a:t>
            </a:r>
            <a:endParaRPr kumimoji="0" lang="en-US" sz="2400" b="1" i="0" u="none" strike="noStrike" cap="none" spc="0" normalizeH="0" baseline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spc="0" normalizeH="0" baseline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البلوط : ويمتاز بصلابة أخشابه وشدة الاحتمال مع القدرة على تحمل الضغط ، ولذلك يستعمل فى بناء السفن والاعمال الثقيلة.</a:t>
            </a:r>
            <a:endParaRPr kumimoji="0" lang="en-US" sz="2400" b="1" i="0" u="none" strike="noStrike" cap="none" spc="0" normalizeH="0" baseline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الزان : وهو من الأخشاب المتوسطة الصلابة ويستخدم فى الوقود وعمل الفحم النباتى.</a:t>
            </a:r>
            <a:endParaRPr kumimoji="0" lang="en-US" sz="2400" b="1" i="0" u="none" strike="noStrike" cap="none" spc="0" normalizeH="0" baseline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spc="0" normalizeH="0" baseline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التامول : ويمتاز بثقل وزنه ومتانته ويدخل فى صناعة الأثاث ، وبعض أنواعه تستخدم فى صناعة الورق.</a:t>
            </a:r>
            <a:endParaRPr kumimoji="0" lang="en-US" sz="2400" b="1" i="0" u="none" strike="noStrike" cap="none" spc="0" normalizeH="0" baseline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الجوز الأسود : وهو من الأخشاب المتينة شديدة الاحتمال مع سهولة التشغيل ، ويستخدم فى صناعة البنادق.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8" name="Picture 4" descr="https://sp.yimg.com/xj/th?id=OIP.M225b4e8a9677d3f4be7b6e07a0171abco0&amp;pid=15.1&amp;P=0&amp;w=231&amp;h=1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04448"/>
            <a:ext cx="2880319" cy="315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56038" y="5604849"/>
            <a:ext cx="78098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البلوط</a:t>
            </a:r>
            <a:endParaRPr lang="en-US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729" y="2005272"/>
            <a:ext cx="48029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نشكركم على حسن الاستماع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82667" y="3573016"/>
            <a:ext cx="34596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4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مع تمنياتى بالتوفيق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38611" y="122403"/>
            <a:ext cx="4488345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الغابات النفضية والمختلطة</a:t>
            </a:r>
            <a:endParaRPr kumimoji="0" lang="en-US" sz="36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" pitchFamily="34" charset="0"/>
                <a:ea typeface="Times New Roman" pitchFamily="18" charset="0"/>
                <a:cs typeface="Arabic Transparent"/>
              </a:rPr>
              <a:t>Deciduous Temperate   forest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88224" y="1200078"/>
            <a:ext cx="2151551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التوزيع الجغرافى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1812629"/>
            <a:ext cx="8856984" cy="39106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يرتبط توزيع هذه الغابات بصفة عامة بالمناطق التى يظهر فيها </a:t>
            </a:r>
            <a:r>
              <a:rPr kumimoji="0" lang="ar-SA" sz="2400" b="1" i="0" u="sng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فصل شتاء محدود </a:t>
            </a:r>
            <a:r>
              <a:rPr kumimoji="0" lang="ar-SA" sz="2400" b="1" i="0" u="sng" strike="noStrike" cap="none" spc="0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بارد </a:t>
            </a:r>
            <a:r>
              <a:rPr kumimoji="0" lang="ar-SA" sz="2400" b="1" i="0" u="sng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نسبيا </a:t>
            </a: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على حين أن فصل الصيف يكون دافئا.</a:t>
            </a:r>
            <a:endParaRPr kumimoji="0" lang="en-US" sz="2400" b="1" i="0" u="none" strike="noStrike" cap="none" spc="0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ينطبق</a:t>
            </a: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توزيع معظم هذه الغابات </a:t>
            </a:r>
            <a:r>
              <a:rPr kumimoji="0" lang="ar-EG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مع</a:t>
            </a: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sng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توزيع المناخ البحرى </a:t>
            </a: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والذى يطلق عليه أحيانا </a:t>
            </a:r>
            <a:r>
              <a:rPr kumimoji="0" lang="ar-SA" sz="2400" b="1" i="0" u="sng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أقليم غرب </a:t>
            </a:r>
            <a:r>
              <a:rPr kumimoji="0" lang="ar-SA" sz="2400" b="1" i="0" u="sng" strike="noStrike" cap="none" spc="0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أوربا</a:t>
            </a:r>
            <a:r>
              <a:rPr kumimoji="0" lang="ar-SA" sz="2400" b="1" i="0" u="none" strike="noStrike" cap="none" spc="0" normalizeH="0" baseline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2400" b="1" i="0" u="none" strike="noStrike" cap="none" spc="0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	ويتمثل هذا الاقليم فى </a:t>
            </a:r>
            <a:r>
              <a:rPr kumimoji="0" lang="ar-SA" sz="2400" b="1" i="0" u="sng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غرب أوربا </a:t>
            </a: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فيما بين خطى عرض 40، 60</a:t>
            </a:r>
            <a:r>
              <a:rPr kumimoji="0" lang="en-US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Times New Roman" pitchFamily="18" charset="0"/>
                <a:cs typeface="Arabic Transparent" charset="0"/>
                <a:sym typeface="Symbol" pitchFamily="18" charset="2"/>
              </a:rPr>
              <a:t></a:t>
            </a: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شمالا حيث تمثل الغابات النفضية نطاقا على </a:t>
            </a:r>
            <a:r>
              <a:rPr kumimoji="0" lang="ar-SA" sz="2400" b="1" i="0" u="sng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شكل مثلث </a:t>
            </a:r>
            <a:r>
              <a:rPr kumimoji="0" lang="ar-SA" sz="2400" b="1" i="0" u="none" strike="noStrike" cap="none" spc="0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قاعدته الطويلة فى الغرب ثم يضيق هذا النطاق نحو الداخل.</a:t>
            </a:r>
            <a:endParaRPr lang="en-US" sz="2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322" y="1204300"/>
            <a:ext cx="864096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spc="0" normalizeH="0" baseline="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تنتشر الغابات النفضية بجوار الساحل الشرقى فى كل من كندا وغرب كندا والولايات المتحدة </a:t>
            </a:r>
            <a:endParaRPr kumimoji="0" lang="ar-EG" sz="2400" b="1" i="0" u="none" strike="noStrike" cap="none" spc="0" normalizeH="0" baseline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abic Transparent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spc="0" normalizeH="0" baseline="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تنتشر فى جزر اليابان وكوريا ومنشوريا فى شمال الصين.</a:t>
            </a:r>
            <a:endParaRPr kumimoji="0" lang="en-US" sz="2400" b="1" i="0" u="none" strike="noStrike" cap="none" spc="0" normalizeH="0" baseline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spc="0" normalizeH="0" baseline="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فى نصف الكرة الجنوبى، </a:t>
            </a:r>
            <a:r>
              <a:rPr kumimoji="0" lang="ar-SA" sz="2400" b="1" i="0" u="sng" strike="noStrike" cap="none" spc="0" normalizeH="0" baseline="0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فإن وجود هذه الغابات محدود نظرا لضيق مساحة اليابس </a:t>
            </a:r>
            <a:endParaRPr kumimoji="0" lang="ar-EG" sz="2400" b="1" i="0" u="sng" strike="noStrike" cap="none" spc="0" normalizeH="0" baseline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abic Transparent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ar-SA" sz="2400" b="1" i="0" u="none" strike="noStrike" cap="none" spc="0" normalizeH="0" baseline="0" dirty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توجد هذه الغابات فى مساحات صغيرة فى جنوب شيلى ونيوزيلندا وتسمانيا.</a:t>
            </a:r>
            <a:endParaRPr kumimoji="0" lang="en-US" sz="2400" b="1" i="0" u="none" strike="noStrike" cap="none" spc="0" normalizeH="0" baseline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pitchFamily="34" charset="0"/>
              <a:cs typeface="Times New Roman" pitchFamily="18" charset="0"/>
              <a:sym typeface="Symbol" pitchFamily="18" charset="2"/>
            </a:endParaRPr>
          </a:p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0446" y="260648"/>
            <a:ext cx="405271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التوزيع الجغرافى للغابات النفضية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http://1.bp.blogspot.com/-D2ZRID7PTHM/Unz66s3gKUI/AAAAAAAAAWI/j3jrjEDCDRs/s1600/%25D9%2585%25D9%2586%25D8%25A7%25D8%25AE+%25D8%25BA%25D8%25B1%25D8%25A8+%25D8%25A3%25D9%2588%25D8%25B1%25D8%25A8%25D8%25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442" y="4077072"/>
            <a:ext cx="577784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82886" y="6269250"/>
            <a:ext cx="1656184" cy="40011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ar-EG" sz="2000" b="1" dirty="0"/>
              <a:t>الغابات النفضية</a:t>
            </a: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88640"/>
            <a:ext cx="9143999" cy="68657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المناخية:</a:t>
            </a:r>
            <a:r>
              <a:rPr kumimoji="0" lang="ar-EG" sz="32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لاقليم الغابات النفضية</a:t>
            </a:r>
            <a:endParaRPr kumimoji="0" lang="en-US" sz="32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onotype Koufi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يتراوح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المتوسط السنوى لدرجات الحرارة بين 45 ، 55</a:t>
            </a:r>
            <a:r>
              <a:rPr kumimoji="0" lang="en-US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Times New Roman" pitchFamily="18" charset="0"/>
                <a:cs typeface="Arabic Transparent" charset="0"/>
                <a:sym typeface="Symbol" pitchFamily="18" charset="2"/>
              </a:rPr>
              <a:t>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ف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فى المناطق السهلية ويقل عن ذلك على المرتفعات. 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بصفة عامة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لاتهبط درجة الحرارة فى فصل الشتاء عن درجة التجمد</a:t>
            </a:r>
            <a:endParaRPr kumimoji="0" lang="ar-EG" sz="2400" b="1" i="0" u="sng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فى فصل الصيف فإن معدل الحرارة لأدفئ الشهور يتراوح بين 60 ، 65</a:t>
            </a:r>
            <a:r>
              <a:rPr kumimoji="0" lang="en-US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itchFamily="18" charset="0"/>
                <a:ea typeface="Times New Roman" pitchFamily="18" charset="0"/>
                <a:cs typeface="Arabic Transparent" charset="0"/>
                <a:sym typeface="Symbol" pitchFamily="18" charset="2"/>
              </a:rPr>
              <a:t>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ف. 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EG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ن أهم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صفات هذا الاقليم صغر المدى الحرارى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ويقل هذا المدى فى المناطق الساحلية ويزداد كلما بعدنا عن الساحل.</a:t>
            </a:r>
            <a:endParaRPr kumimoji="0" lang="en-US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يلاحظ أن الاقليم يتمتع الى جانب مؤثرات </a:t>
            </a:r>
            <a:r>
              <a:rPr kumimoji="0" lang="ar-SA" sz="24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البحر بالتيارات البحرية الدفيئة فى معظم أنحائه </a:t>
            </a:r>
            <a:endParaRPr kumimoji="0" lang="ar-EG" sz="2400" b="1" i="0" u="sng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فى أوربا يتمتع الاقليم بالمؤثرات الدفيئة لتيار المحيط الاطلسى الشمالى الدفئ،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فى أمريكا الشمالية يتمتع الاقليم بمؤثرات أقليم الاسكا الدفئ 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فى نيوزيلند يتمتع بتيار شرق استراليا الدفيئ </a:t>
            </a:r>
            <a:endParaRPr kumimoji="0" lang="ar-EG" sz="24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ar-SA" sz="24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فى جنوب شيلى فيتأثر الاقليم بتيار بيرو البارد.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763" y="1556792"/>
            <a:ext cx="8496944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kumimoji="0" lang="ar-SA" sz="28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أمطار هذا الاقليم تسقط طول العام تقريبا</a:t>
            </a:r>
            <a:r>
              <a:rPr kumimoji="0" lang="ar-SA" sz="28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EG" sz="28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kumimoji="0" lang="ar-SA" sz="28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كان معظم الأمطار تسقط فى </a:t>
            </a:r>
            <a:r>
              <a:rPr kumimoji="0" lang="ar-SA" sz="28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نصف السنة الشتوى</a:t>
            </a:r>
            <a:r>
              <a:rPr kumimoji="0" lang="ar-SA" sz="28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ar-EG" sz="2800" b="1" i="0" u="none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kumimoji="0" lang="ar-SA" sz="28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تتفاوت كمية الأمطار فى هذا الاقليم تفاوتا كبيرا جدا فقد تقل فى بعض المناطق</a:t>
            </a:r>
            <a:r>
              <a:rPr kumimoji="0" lang="ar-SA" sz="28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الى 20 بوصة </a:t>
            </a:r>
            <a:r>
              <a:rPr kumimoji="0" lang="ar-SA" sz="28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وفى </a:t>
            </a:r>
            <a:r>
              <a:rPr kumimoji="0" lang="ar-SA" sz="28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مناطق أخرى قد تصل الى 100 بوصة</a:t>
            </a:r>
            <a:endParaRPr kumimoji="0" lang="ar-EG" sz="2800" b="1" i="0" u="sng" strike="noStrike" normalizeH="0" baseline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algn="just" rtl="1">
              <a:lnSpc>
                <a:spcPct val="150000"/>
              </a:lnSpc>
            </a:pPr>
            <a:r>
              <a:rPr kumimoji="0" lang="ar-SA" sz="2800" b="1" i="0" u="sng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الأمطار من النوع الاعصارى </a:t>
            </a:r>
            <a:r>
              <a:rPr kumimoji="0" lang="ar-SA" sz="2800" b="1" i="0" u="none" strike="noStrike" normalizeH="0" baseline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فى معظمها وتسقط نتيجة لتكون الاعاصير التى يسببها تقابل الكتل الهوائيه الباردة بالكتل الهوائية الرطبة الدفيئة.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06756" y="620688"/>
            <a:ext cx="56589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rtl="1" fontAlgn="base">
              <a:spcBef>
                <a:spcPct val="0"/>
              </a:spcBef>
              <a:spcAft>
                <a:spcPct val="0"/>
              </a:spcAft>
            </a:pPr>
            <a:r>
              <a:rPr lang="ar-SA" sz="36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المناخية:</a:t>
            </a:r>
            <a:r>
              <a:rPr lang="ar-EG" sz="36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لاقليم الغابات النفضية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620688"/>
            <a:ext cx="8208912" cy="51706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الخصائص النباتية</a:t>
            </a:r>
            <a:r>
              <a:rPr kumimoji="0" lang="ar-EG" sz="28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النفضية</a:t>
            </a:r>
            <a:r>
              <a:rPr kumimoji="0" lang="ar-SA" sz="2800" b="1" i="0" u="sng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:</a:t>
            </a:r>
            <a:endParaRPr kumimoji="0" lang="en-US" sz="2800" b="1" i="0" u="none" strike="noStrike" cap="none" spc="0" normalizeH="0" baseline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	أهم ما يميز هذه الغابات انها نفضية فى معظمها أى </a:t>
            </a:r>
            <a:r>
              <a:rPr kumimoji="0" lang="ar-SA" sz="2400" b="1" i="0" u="sng" strike="noStrike" cap="none" spc="0" normalizeH="0" baseline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أنها تنفض أوراقها فى فصل الشتاء وهو فصل البرودة نظرا لهبوط درجة الحرارة عن المعدل اللازم لنمو النبات </a:t>
            </a: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ويحدث هذا عادة فى الخريف</a:t>
            </a:r>
            <a:r>
              <a:rPr kumimoji="0" lang="ar-EG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تنفض الأشجار أوراقها ايضا </a:t>
            </a:r>
            <a:r>
              <a:rPr kumimoji="0" lang="ar-SA" sz="2400" b="1" i="0" u="sng" strike="noStrike" cap="none" spc="0" normalizeH="0" baseline="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نتيجة لتجمد الماء فى مسام التربة فى فصل الشتاء</a:t>
            </a:r>
            <a:endParaRPr kumimoji="0" lang="ar-EG" sz="2400" b="1" i="0" u="sng" strike="noStrike" cap="none" spc="0" normalizeH="0" baseline="0" dirty="0">
              <a:ln w="11430"/>
              <a:solidFill>
                <a:srgbClr val="66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تنفض الأشجار أوراقها </a:t>
            </a:r>
            <a:r>
              <a:rPr kumimoji="0" lang="ar-SA" sz="2400" b="1" i="0" u="sng" strike="noStrike" cap="none" spc="0" normalizeH="0" baseline="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فى الخريف </a:t>
            </a:r>
            <a:r>
              <a:rPr kumimoji="0" lang="ar-SA" sz="2400" b="1" i="0" u="none" strike="noStrike" cap="none" spc="0" normalizeH="0" baseline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وتصبح الأشجار عارية من الأوراق تماما، وعندما يحل فصل الشتاء تغطى الأرض بالثلوج وعندما يحل الربيع ترتفع درجة الحرارة تذوب الثلوج وتبدأ الأشجار فى نمو أوراقها من جديد </a:t>
            </a:r>
            <a:r>
              <a:rPr kumimoji="0" lang="ar-SA" sz="2400" b="1" i="0" u="sng" strike="noStrike" cap="none" spc="0" normalizeH="0" baseline="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وتبلغ أوجها فى فصل الصيف.</a:t>
            </a:r>
            <a:endParaRPr lang="en-US" sz="2400" b="1" u="sng" cap="none" spc="0" dirty="0">
              <a:ln w="11430"/>
              <a:solidFill>
                <a:srgbClr val="66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23" name="Picture 3" descr="http://t1.gstatic.com/images?q=tbn:ANd9GcS5oi5CVN63BzMdtXZ_XwCbwA2BsCAgFdbaolwjgNfsleQP1fOM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12638" y="-1270000"/>
            <a:ext cx="1743075" cy="2619375"/>
          </a:xfrm>
          <a:prstGeom prst="rect">
            <a:avLst/>
          </a:prstGeom>
          <a:noFill/>
        </p:spPr>
      </p:pic>
      <p:pic>
        <p:nvPicPr>
          <p:cNvPr id="30725" name="Picture 5" descr="http://t1.gstatic.com/images?q=tbn:ANd9GcS5oi5CVN63BzMdtXZ_XwCbwA2BsCAgFdbaolwjgNfsleQP1fOM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12638" y="-1270000"/>
            <a:ext cx="1743075" cy="2619375"/>
          </a:xfrm>
          <a:prstGeom prst="rect">
            <a:avLst/>
          </a:prstGeom>
          <a:noFill/>
        </p:spPr>
      </p:pic>
      <p:pic>
        <p:nvPicPr>
          <p:cNvPr id="30727" name="Picture 7" descr="http://t1.gstatic.com/images?q=tbn:ANd9GcS5oi5CVN63BzMdtXZ_XwCbwA2BsCAgFdbaolwjgNfsleQP1fOM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12638" y="-1270000"/>
            <a:ext cx="1743075" cy="2619375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47864" y="35200"/>
            <a:ext cx="5472609" cy="6555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2286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من أهم خصائص الحياة النباتية</a:t>
            </a:r>
            <a:r>
              <a:rPr kumimoji="0" lang="ar-EG" sz="28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 للغابات النفضية</a:t>
            </a:r>
            <a:r>
              <a:rPr kumimoji="0" lang="ar-SA" sz="28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تتميز الأشجار بأوراق عريضة ذات قشرة رقيقة مما يؤدى إلى نفض الأوراق </a:t>
            </a:r>
            <a:r>
              <a:rPr kumimoji="0" lang="ar-EG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ق</a:t>
            </a:r>
            <a:r>
              <a:rPr kumimoji="0" lang="ar-SA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بل </a:t>
            </a:r>
            <a:r>
              <a:rPr kumimoji="0" lang="ar-SA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حلول الشتاء</a:t>
            </a:r>
            <a:r>
              <a:rPr kumimoji="0" lang="ar-EG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2286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من أساليب الأشجار لمواجهة نقص المياه زيادة محتويات السكر فى عصارة النبات حيث يؤدى ذلك إلى :</a:t>
            </a:r>
            <a:endParaRPr kumimoji="0" lang="en-US" sz="2800" b="1" i="0" u="sng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سهولة انسياب الماء داخل خلايا النبات.</a:t>
            </a:r>
            <a:endParaRPr kumimoji="0" lang="en-US" sz="28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منع فقدان المياه عن طريق النتح.</a:t>
            </a:r>
            <a:endParaRPr kumimoji="0" lang="en-US" sz="28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تمنح النبات الدفء ليقاوم البرودة الشديدة.</a:t>
            </a:r>
            <a:endParaRPr kumimoji="0" lang="en-US" sz="28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تتميز الأشجار بلحاء سميك وصلب ليحميها من خطر الصقيع. </a:t>
            </a:r>
            <a:endParaRPr kumimoji="0" lang="en-US" sz="28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spc="0" normalizeH="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تنتشر فى أرضية الغابة أعشاب وشجيرات وعادة ما تزدهر قبل الأشجار التى تمثل الطبقة </a:t>
            </a:r>
            <a:r>
              <a:rPr kumimoji="0" lang="ar-SA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33"/>
                </a:solidFill>
                <a:effectLst/>
                <a:latin typeface="Arabic Transparent" charset="0"/>
                <a:ea typeface="Times New Roman" pitchFamily="18" charset="0"/>
                <a:cs typeface="Arial" pitchFamily="34" charset="0"/>
              </a:rPr>
              <a:t>العليا</a:t>
            </a:r>
            <a:endParaRPr kumimoji="0" lang="en-US" sz="2800" b="1" i="0" u="none" strike="noStrike" cap="none" spc="0" normalizeH="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 descr="http://t3.gstatic.com/images?q=tbn:ANd9GcRw9ACmA8xtBKFDw6IXfjfgZWnBJDybXgi-QL5WaUvlXneVorM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42738" y="-668338"/>
            <a:ext cx="1714500" cy="1371601"/>
          </a:xfrm>
          <a:prstGeom prst="rect">
            <a:avLst/>
          </a:prstGeom>
          <a:noFill/>
        </p:spPr>
      </p:pic>
      <p:pic>
        <p:nvPicPr>
          <p:cNvPr id="4098" name="Picture 2" descr="https://sp.yimg.com/xj/th?id=OIP.Mb50d7906665d25f54d4bbb04d87c2457o0&amp;pid=15.1&amp;P=0&amp;w=311&amp;h=1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285750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 descr="data:image/jpeg;base64,/9j/4AAQSkZJRgABAQAAAQABAAD/2wBDAAkGBwgHBgkIBwgKCgkLDRYPDQwMDRsUFRAWIB0iIiAdHx8kKDQsJCYxJx8fLT0tMTU3Ojo6Iys/RD84QzQ5Ojf/2wBDAQoKCg0MDRoPDxo3JR8lNzc3Nzc3Nzc3Nzc3Nzc3Nzc3Nzc3Nzc3Nzc3Nzc3Nzc3Nzc3Nzc3Nzc3Nzc3Nzc3Nzf/wAARCACLALoDASIAAhEBAxEB/8QAHAAAAgMBAQEBAAAAAAAAAAAABAUCAwYBAAcI/8QAOxAAAgEDAwIEBAQGAAYCAwAAAQIDBBEhABIxBUETIlFhBnGBkRQyobEVI0LB0fAkM1JikuFD8YKisv/EABkBAAIDAQAAAAAAAAAAAAAAAAIDAAEEBf/EACURAAICAgMAAgEFAQAAAAAAAAABAhEDIRIxQSJREwQycYGRof/aAAwDAQACEQMRAD8ARtMyTbKhAUSwtHyLjkE8njU3pmnkUrOi2GPDWwYXvn0z+/fVMZjeVA6N4rN/zeALcG3A76nJUlWURMmwEhtwxzf9c+nfXP8ATt3S2SmhikpmEly4QgkYs3awPbA++qGSXwCSytH3ewtbnB7f/er4a1Akby1RDglCRt++PfvfH7yrZUSXwAVCbw0jR2PmGQBx2BNr9+2iSd0DJxasH6bPDRuu6MVa3bdtBXaSLc5IGc45HvphAyzUpcUxVmdgqRgmwUHAHc7mXB7Z9BpXDPTyRQrMq0zLGPMowSM2zi+W+y51qPhyiM/RnqqwqtPAGipJmiO5iQrMR7GwW5z5Ba2t2NePo5mTI4u0gEdNrNsIeAuhZkDIy3LJcFQTYEeU572NuNDRySLUN46vTKzXeMHwrgk3FwN3G4YzkWvfWgeNqjpRWnnUtHMkjyx7ljdgoDC+2wsqnK2sSMeqrq8EtV1WWemichSTGqgtZLAri2extnA9Bq5SxQVpki8uSVSIvVyRtBUeFMySSMFFSzW3Br7QCeTYA3GRbsb6rpqKatDNVMibRvLmLapNzwxBxe5P2sBbUqrp1V+NLKUqJ5bEpEblL8kWsPNc37i2CMnRzGd4EoRSIS8ixxoFW6bznexN7X74IsQc4AQzQlLTuw5Y5RiA0svgwSxBgkzRtGcgC5wSoH5rjbza9zrSL1HqyxRLFUJfw9zzNGLepJxaxx3uMeus5PGI6mB/AQSUbraVHNnCi21W/qwACRn3Gm3SYYZjur6qnp45WMjKiiR3YDks1+1rKMXDE3J0Tk9x6JxtJtWP+g1e6WppaKnpyqKpCwOSgJvcs2QL44uTzbV9b0Q1CPNO34+YOGSCdrRDPoB6E5t9L6I6ZW0RQpTElrkyWTJNyLm2LWHbHp31RX9eND1WChk6ZWSicqImgiLmxNtxFrYIPe4Avo60k9mKbmsjcVRPq3Wl6H0ymkngM0jbUtH5UFhk3tgegtrknXEhjWTqslPDBKVVIlLmcMRgbVyDzf0uNYP4n6rXUXW66GqmaLeQgNMSCVPAJJBwp4tz99TgoOq0laxoKeadJ4Q8aMCR4ZF/n9iCdK/Jcq8G/hSjb7ND0WlXokb0HT6Dx6CRDM4ecAqm02LBV9BYg9wQASLlI3S+i9RoB1GmeKlgdpYV8TfGTKMoFXPlvz3ABJzx9F6XQU3TKOOnooI6eIHcUjjCAN3NgOdY74sj6iss9ctVNR0TKpZTCZiGvYAKBtF7Bjm+c3wNFkqqBwz5SYJ8I/E3TOjUnUIusVPgu1YDHsjZ12bI1JU5wCDf05761HVOgDrVGPHq1eoFmgn8O6xAsCSq3sbrYXPsdYfp5K7aQSQtUVEkFVRSy0jNckEPbBKG20WyOffWjh+L/wATTTxKEjmhWxkQh2JDAYTBJOb4wLnFsxOKSRcoTcm4EZumV3TeqVVXPTtJ0OFFHhRRmaaqbYAPKBnzXvke3typ6d1T4aomPSuoUDQK7OkFaGTcCtrEgEm1hi44A05goZ63qVN1ZeoMFFOYZI4Y7BjbJBJNs5x6D3vdSU/SKunEExFYY4RJI1WpL7TfLbgMYJsePtq19oqUvH/YBUdbFf4sHRpvwrxBXqKmalLqkNrnaAbgi4sWAHJzqdP8UdIaCNm6nTXKAnxBtbjuOx9tF9XpugV9FQv1CopolkzQzGURnda90v3sPTj56UfwP4Gpf+GmFGZIfI/iT+a4wb276Ypi+EX4zFVI8NhDTy+Y/wDyeFYqb9rn0I7jS807vG0ieJMykkg3BHYjuD8vb00xBjihmXeVaxDm+69/r216lZWidY0dvKRsRQAB6DHf99clPR33BN2xO9O8kccyouw/kRsb1B81l+v6asijQvK8zNHIuGa35Tbki/GPto1q5xIkNUVgLgkFhuBGLA5Hb0ubHjXqqSOJ2VlBdluWbi2bc9v/AFfm2j5NC4xjd2RhZZakRNAWh3sZQWzItvyg2xyPo1/TTaGtq0pGi8SWJZIgnhBjYKT6HF88/wCNBGWOkpzKYjYWtFxfNs+vI/3iuOaORg8CBnk8quxJDf1Y9vb378atSl4W441+8JgdlLxyiIh0w20XN+Bf0FvlzpjRxiqP4WARQQzEqqstkLkWJBAySRwb5vnSd0kSIKFYuwQ71IupOOPnb740bAXVXKxgR7LhiqtfcM+UCwzkWI0eOEX+7+QcrtfDsO6302WlkbxPD8PbjY9zIzXJzn0Pvj3vpYHVYwzAKA4dCYx5b8g+nyx+l9EUz7d0UEJR0GwIzlj7EegOO/f6Ctlkp6h38JZVj/MUbfk+vqRbF/bi9tDyhHUEBGDcfm7KYfEkc3IVSb2DGyrjtwO/30xhkpUIbYGKr+YE34Yiw4GLe/fVMCCtBAhVfDF/O9twB7XOM2B+Q47epYiEp4/w3hzG7GR5CjEg9uxFji1za2lSyUhiSqjT0PUI6WQx01IP5yku0hIaNR+XkcWt3/bN89X1ap3UsPg0MZPhRvKS2CLIxvktf7c2xrO/hkipomr5JYpb/wAqXfubFreUc/I279+dV0PqSSbI6qqkkIe2wgEWUHzEjHf7jk9mYM16kzJmgluKEPwv8JyV1JUS/E1LKs/jWiXeVJUDJNsnN84uPbndogRFRAQqgAD2HGprPA6Eq64IDWPFzbRCBHyv69tbYuNfE52RTm9g1jm2kfUqqWbrcHRpujyVNHPHvepO7YpFzbi3IHe+fvp9g7jQ3U6r8DQT1K08lQYkLCGJbs/sNFYMcdCiooEj6jBVyTSRq6NShUfake4XW31BHzYWtpd034A6dSTGUzVckjAbmD7NxBve4+mP101nqqit6XTyz0YpJ2YOYZHVxG4B2g25823Sw0fXYPhSaOKrjqOqyy38VAn8tSbHbcAYt7cm3AGhko1bQ2PPqx7U0oi3VFJuM0MTmKmjNkdjm7KvObfLWV6D8VjqPT5+nrQ1vUaxKVjOJSqSyNwSVHABNsHcMALon4el+JKOljirmirCZkAVpbusdwrebvYXIHmJ4uBwwpej18DV1dA1FB1CrYszIpYOQ3lBZrm1u3ufS+hTT2hiVKpGX+Jx0+Pp9NTU342HqVLAsg6fTBtil2BN9wJXnjkDba2NY/dUL5XpwGGCJYELg/8AcSl7+t9bmk6ZX9S+JKgzpFWVdE7iRq57wlGJKhUtn2OAABycj6N4KjAAsOPLqVew+fHR8Do4Hadg7FEWMkea4Lc2+1/XRsCeEu7wzHJ4RTww478ZHNx39NJY/wAXG7U25WiwWubg8kD99dhqzHLHDNGdkLWMgI8tyQDfi+RYkgWGsSxybOk8yiMBTUVRIIpVVVVwS67Re5tb044/28JKclJEkChfEulmuH5Fsdhe4voSm6mocpNIvh2K7SBtVrgnnscaYTzCdo3MmyTeCCmVj9SDwvPe2raknsilCW0DSQS+JTpUGSZgQDuYMCQAOb2sPvc6hPABWxiRmiD9jFdL2PYYObavm6iI3gRNpuPyE4AxbP1I/wA6tppTPHFLNEqMzXUG5xbym1rDHe4yDq1yiC3GXpbumZmJkdY1bYzRKGYA9rAg5vbPyzoqmh2G8pHib1U2O0E24B4yASfqcW00+FYqdal6qeuWCGmQzTGXAdSDcs2MWz8vUao6zOGqJqyoDU9Q8jNBDYndGOzL+VObknOVB7a0KFxuRkWep8Yg3V2NMiimnWWUyDxgDhVGCQeOCAOT7c6hSbkmLK4TaQ3lB3dto7C/B7fLS6oBWeNadjJOGAs7b1C4I2975vk2zwNFP481MIvGmjnZg3hZ818/U229hYDONZMjT6Hc5KStkes+OKSKrlMCldpskQBBIO08m/f7Y7Wrhf8AEFy80jBxaM2LMODm/wDfsRqf4erpIYTXQgSBCdxKkA27+p44v76ClnIq6fwZjskwXXGL57gX4++gStbDbj4zTUDoF/DvuiZhid7O3rwD5QbD6aa9LpIhNHJ4u5ApbYwK2tc2z8+9h+5wtNUTR1V6Z5NzC62F1BtnB54v/jTiknk8EbapGzusikX7+Y4zkWueRpU8UvGLlFy6ZuomMsDbAGBNrAWAPa/7fXTmjqjJLsJseWFs6yXSerrMqBpV/ERizWH5T3J5+ePX66cwVrQjyeUurKRbKi4/bzXx20WLO8VprRknBp7GzViyTJGjfmZAMc35/TU62aKnpnlcsQqF/LzYAk29flrPRTjlSBbc7MSL2Xm3of8AffV/jN40amUk7RtYZuf93afi/WvI2qA4qwGn60epdNnmhpaiECW0YlCrfawbd9OPfPbSf4Z6p12Zqmn6w0aWBEcbbY23DJAUZI989iDpp8QVf4WGdpzsQrYX/wDEg/cHHodZ+k6JS1tc3Xoa9njEgKRqco45U37AEH7DTHKTa2MSjXRsqaotLLLuuqXsLDzHsB9yfrqFdPLUdPirKOBKlKdXkM0U38yM7bARjawLHjPAJt20HSdHEkk1bTeKJJJvGFPFMR4rHOdx22INrYHz0Y0HTEojP06aXpknisryBdnhkE7gVNlILA54PIuLafG630Aqu0KfhDqNDWdcnNDLPTwJAB4DMoSR3YEsxvdn3FrG2d2e2tyFNvzD76+edIqK+s+I4ZYIU6iv4ssa+OnSKOSK1iTJY7iCbAXGPcDX0bZ7aanoDIvkfnqeGWaOOPYpiN3LBWaxvzuA9fT66JrumeHQieTwmXab7W2ljyVAvfjF7A5P0vRURWZcpfJOApA724OhhXPIXEahzsMlgtrW5GByO/bjWRSf0dFwilbdAfSqfwqiEgI0rpfccotyP+70zm/y1OSkdtq1cgmEERmYKL2IOLnJ7G5J01pa+CsitGAJGiO8Sxg8XuTi5Ngf11V0meKJ6qdfBDsnhlHccEngm4BNjbHyI40yL1tC5x38WRplg/GSTzsCFuzIhLydrLdvLgHJ3HHY8iVRNFT+JBTufE8QuXdhsJ7AeoBAza9821RSGcReJOQFqHVPGjG0CwNzZRx+X/b6OradI/ANS9KUQgxRiZirtuAPmt5tosSb8EDJNiVKUQYqUZ0yMNRGTs2ltj+Iisb3e4AwRzuz8xf0taOoVFTMz1TNPPPYSSFC5iGbEAHjuQbcnFzotulPFQTV8pYtMBsWPeWV1IF7f1AjF7WG7FzbXK+hWk2VMEsdU9y+1LN4C3A83pftci/vm6py4qkSXydtULpEqZ707AIVYsgVbEWA4vxe9/8AbaL6cd0TNRLI0pN6iZQWZBf8znAUYuLnNsaqingn6hPFWK7eOQA6IBvUYBNha3fGfe3J1bUUS07xwVUp32KiIqkZF8E9gL+l8Y1kfdNEk2CCOaeARs4aPcSxsCQ20lhfNz5jyc3PGkc8dRTsFKyIZDsaEobHn+nsbntjnnRNLClP1EFwRGQRfO1/QXtjJ9rWPy0R1GKilBqOnAwqSCIgznJPZgc47++mLQdMCDSTkBp28U2yV/Kb8enr6DTiCpp0qYQyxyyWVdyowtY8AE2sc/UnnSyjkkko2V1dobgOzKCUJHe/v3+mm/Rq/fB+ELxuFbbeQW2i/wCX5ZPrxzzqO60FbXpsKA008Qn8sZka225yOTZT7+3N86uLjygxj8MSLWFgb54+Z/bSboNKlUFIp6dpnwybwr7Rb8wHHF/e68305rljgiLSMpZVbw/CXJxj6XGPppE4OEfszT7PNKpaRxdQr2cta5NyefXP7aKSdTGoFwAQm8Mbj/ffQkSpyQ5VDcC4O4mx798jU0d4IwykFmvZQTcdhzka5zySjksBozPxMOqvXyUtWKd+n1BdYIw2wtY33exAtyQM6YdPShSjpKSJfCiLosm6xZtqi4I7m9h9zrQ1rlqB40ZgZEI9lIF+fa9x/o186p6SWr61XK4HgCRzT1Ct+VlftngC9+bED013YtOpR3Zaaapm4fqnj1f8J/AyrAwZfxKsoVhtyLixBzg/PvrJV0dTDXxwy0xp+miYLDBNLaJHC2Uq7EjtxxxxfTlOj/w+hWKOrelnm/mLKu3xDkHIN82GfW+u1ydap45asV9TUwuqqKaShaYqcAFUjIJzzcH6a0NP0qMkuht8N9SjSWmoeoVVLI705qBBT0rqyy7rMSygKR2HlBNr60jVFZc7KNmW+GKi5HrzpJQ9TqKJJ6hIoD02gXZVNTU95al7AllVSdu0kgqbm4PFhfkfVviqoRZoKPp4ikAdBJHUqwU5FxswbdtMQFWfHaan3zMjeIJeVC5DHHP6c212tp/wql5Y4iY0DXYANuIOLYzm+c4x6aOVKpZ4oijAyoF2SsVBIJsSRm3l4tgj5a5Uo8KFXdWqhYAqoIbANrm1u2bZuMZ1jSa2dGU4v4g3SvFkpqhlqFWSRgIonH5jyRfkAY+9+2GIkNNUzJFd1dEJfEe3aGY8kXyR3PDWyTqXR/FeOqaFFjkhvLJHIqsAjcsMhja2bcAm9te6aqt0jrTKz/iaaVJWvMGVoyirtZQSpud20juX9NOirSM+SXFujvSpI2oXqUleMO2ySQ+VCVAuB6DzDg+3cahThGkheRborkhktuGL8MQDax72trvwnQSUnSU6lXmM0ss0iJHI21WIWzMRwSxQKBY4AweNemi8bdPHaRJWt4XieFd7rYXyLG/IAAt2AyHDjtDVl5qmX/jV8bxERCjEhmqU80uBfPH2sR740sral46hIpJUlQFZYiLNY8WAvi4uDx3zo1enx07rLVdQdFSMkO0TLuKrfYCAbEkH1+WdUUzRQIJaiWMTzHZ4YBLKva7Y8uLf20vI3F2Dyi1oEgWeepsadUc/nQybFBawvbsuflohqUJKbCofhA6gjJtk+W1vbHGu7WoWCSeApIAIDXsLm7EDnjt3zouWvijdysQjjmKlxGxF7DIGDYfUi/zOl8n9E4TfQrno6lYDujeKHldzBbEYJtyM9seuvUgMbEb5fCc7F8QcDPI7c+mdN6KeKpLyTK/gRjeyZYrk5tbnv99VNLRPVB491RvuwjEjWSxte1sXx9NU5t6oY4cXo4KaCRIFl2qoAjdkIQkg7jj54vjjXaQCnppDGkg/N4TRPaQ3H5bgbiOTbkYzpXJUTR1MkVBLIYnF1wSY/ri/7G5xo6llpq6RY0adXLHfdgBEt7W4F78YsPlokmuySSl0b+CWlgMQlrKecSjc2xfD5ytu1r97+nONdmjmMcYgQEXDSXJumTa5tgC317nWbpaWnFUAtbCFLgZXgj6ixJINh+2nqM0UDSyOsjg7YxGwG0Wxi+DfGecc2wuTt1Fr+DNOPH0IlkKqi+GQinJIurC/f0GP1516ENuYPLEWzYgG2ePS/p/ueilljAMUbyQldwdSSGNsDHr72vbQKSwqFtdS2Lra/vgjHfHf3trPlwOKtP8A4BY+Qh6SaBGsjLcG97G1jb054759dA2eVZhCkcDuCjSbOEOGIGbnA8uOb6oPUyAyOsowL7D5gPfHpfjVX4h0k2KopgiM95JgAzE4LHJuScev1GlQnmU0ymtDyhpKJEKmodJdmWqCC1rWttOf003XqNDSUcdRTj8SjOq3pUDkBjbcbf0jkngDOst1OnoJqGCWvSJ5VJESkWtuIBYcW/Tk+pGlfw9Xy9NqKgXJV4gEgjVdkRBzbaM3vze2u9zpLkKS+jW01NTrPVUfSOrxGeGNiKZ1Vo4Cxuh2LZrAAjkX3G9zaxUdUI41jqerQGdQBIUDgbhzYF+L6T0dfHT0U1REiwz1blpDzdrbb54wB+mlTTOGI/Cxvn8zDLe50LzJMPhZimqfBmCyuOQqOAyk8f8ASTg3Pt99Kq+ZgXu3iAjyta1h2+f199Qdneo3TPIzqSxZha+LKbnkcD9NV1LxCGbPmNrE2O7OT/vodZ/Tc2onaeQxU48M7pqtWpyGt/WdoPt6Ej1+ennw51akWh65F1IRBTRxiKEGwleNnvhe/mX5276z5iWGCA1IKxvGHACbg6ggkA9ja+c8W1RFH4tPK0EgWSB2aLfYF+Lj7aauhEn2bfpXVKik+FEWVY0pXjP54XI8znCFbWPmFzfNu1tDfw6empVrqlPBSRgm8sVEa/my1tosAL8nuBfS+Gu8Slo6V/5aU0CxqoIJsBZ3P9IFxj0v3xp3R9RaGkNZVVUXgUkqvTUc8hZJWN7kx3uzW3EW7ndtYgWlpumAm07QCEpJI5Z55d0rIoWJTtGSNzcf91iBg7m77rVVsypVMz+DFLtGUO0Ak8Ai647Z7C2nVZU00nUp3p4qieqlLMhqFCRKCTkDeD7kkXyL8DQkHTl6hGTPVKlQqgR0sYJVrm1kvwVGM5OQNKy1YXJ0K5okmeKZacu4AY3UWY2Pexuue4/zqatElQKYkKdtniK9mPIZr/8Ar3toivpk6dNEpK7JYtvjx3sx4F8lRe2DYcjHJ0NJA9QGMRmjYr5GN1sf+49++b+ukOXgalXRc8KxxLDRgjBuwJJzcGxAGffnVNKIIadRFTtKGe8ge42/04zxc2z7avirJUpJYamodpomG3w2sX//ACPIx+2hKmSppysjoAZTd7pe5xg8AjnnPN9GlY5TrTCf4aDVCSGWNYht3b9rLexAtfOTfGi06dDGkS0pYTLEdwLgZx/VcDscZGfXSzqFUXWM+EiMAzPEQQCu0kn0uLNnnOSbYLhpTKI6mZp5C7xIgJtuuAzLjjgDvhvUX0VP7AnNLpDCnhFXKFpW2+RgzRkqouRgX5N7fXtjTZBDDToQz7hJcKzAnfbAFuxufU+ljoOkq0pXQL4ZWLlibAkAXHt6DsL6lVVjzs0/nKSixvgEk2tfGf8Ac30nIrjrsQ5N9l9X8V0/RKfxZ47zHHhlr7Wt8/KLAfTS+DrNPLRy9QrYpKZnHEkdk5wQbc/b1zpsJqdqZf5lKyI9/PGLg37DueASPTXamSNwRIyuGVipCc4AuRfPHPHy1ieRpcaf+kVHej1EE9J48PMi8lCbDvbnsBge30YTUu+DZC0gckFglvLYcZPGD31m+nUVfBUePS1cBoyxAgiQqI+b2ydtzft9NHdT+IU6HSfiWH8q6gKpuWB9zbAB4/0oyQnz+DshdW0pp4SPELySseBcJY5ta1rEgc2Hz1n6N3clvEZyWuxRiAMWucfoNMZPiaLq00tFEJY/JvQyLYsByCO31xgn00HTtEKjYqiVozckZ8w/6b/+tdD9PLJxf5OymjQwVSSUW7cVKggjPm+eLcaCNcqkqszKBgAXsNXxK0qCNkAU8gtx9NAN05ixIZQCeN3GnxnfZVmIrAZTvUpvLYKn0x+3+8ahY/gJQwMbscoDkFW+/J/bRQhKtFG6hQcLLbcV9vfVE1MJHcXK0wks7MRhsgMMYwM/TTk0NfZXOXaiVpljYvTKoJUbiFH9RBybEZN9LqBt/S64zFAkbRiPct23PuOPWxUf+WmtRCw6W8iuCynwxGz2bYTt475GklPGzSNTSRBVd97SB7BQBxzb++ijK4tg029Gi6NTwVcETVXjLGFvDFEBdgbMCxNhfgcEc2PF3zdPpIKnxJJKYFFzF4YZmIHZmWxPOLWBt2OhGKURip6JNzCMD+ahuCPfggAW/YX1Qsv4pt/4hlubOqKP5ncHvcY9B3N9Z+bcrGLG/SuqkmrAa6GFIoiSoWK4jtlgCGvZrN/TYXvYA6qgleWmDTQeMnIY2O3tzj2Htc6Kenpkid6doTTgMSrRC7D+6g3x9uLatiDpBJZmfcSLNZQ+LXPlxyeT/bRWnsKKSKaagXwo/GjAWOzRixVzkZ5HF7X9sX51dDDUomwVHhxAkXypAXHJuO3/AL1ymEcIDS+cEnaj33RPxk27i5+mj1eKYtCGEzRst1yCMd79+PXv6aB7GfjhLYklacuI5YXdVBIAbcL35vcfO/7jUJkYRrKjRujScPgglT75/KLe2cEW0fL4kc0k0UdQsJAGwy//AMgcjN7i9vnwKXSch5N73Sz7pPMBcbQL5It298emmRAnFLoo6jPH/C2MsZEkVgGHmAubW+19H0/iQmEWRwrWjLEX/JcmxsbXYZPoNJ65WPTXSSRTGAG8IKobk7eLHBP2Ppoz4dPjSqzNfZDd94GSxtcX5G2MW9PfRVoTJtjeh6g8sLAmMSLc2TJv7D0v+/fVjVSBF8SZkLGzCJRcjg2AH7c++oCOBnR42hRIwFG0ksbXvcn/AOzf01AQR2keJ0nbhHLZtuxx6WwflpEmloAb0UaOx8Bo7M20LuIJJ4wbd+QNNoACZdsyOEJKoTkW5I7Ht7XBPpZbSzpKTFVpGVTbYqCBcC4FyOSe9gBk/OEM0EMyTGIyRkkmyKrgnAtzx6G178aw5rm+qLLYGdqp6v8ACEITsWEEjxhmwHcm4F7YxnXHqJXkinr0jcA70DkOsLX9R3GM82touKu3v4aVK1Eh85Yr4bAW/Js9fWxzY8apkjUmTdt3lCiESEkAm/mBuV+VxbtpSab+SIz1VSUcksdW0Ecc0RUxzeGQGN7HdYgEfK1yedLOt1MtBD4sFAaiUnDLJ/Ta1yQb9uPnnRdTCGp1jhjH4iNVtK/lVs8be4tfN7/bVM3UJKJ41kkiYM2NpGL4H051ti4qKp2Df2FUvV6SWrahgkilmRd1lsyse4BHP7aM8eQYNGCR3DDP6aEekoNyyGmgimQixU+C5P0IPrz66623ccVXPaeS376Zyj6XaMXJHudYgC6CIsxVgFJtx7/LU0Kr0+dANiyhAu7Gc+V8ce4476t6fTuYYlnkgOLhxusWJJK3A9LXvi59tFPSeB0GrMmxnmdtoDrt22AB5sOCdOjVjHV/Yir4Up6aaNphICqkFhlTwVHqOP8AbaDpqxIaiGFAJWXB8obbxe1+9/Ti3Oi+ovPS0dNS9RSogmAv4u/cGFiAQBi1jqHSKXfLUTiX+VHEY0Y+VhuIAtc847caZaUdlp/Q8FT4jqIxLEHU3Zhdr47i27F+P01NeoO8Mn8rx1QgvHG7K1hntbgD09fXV1BSGF6VZncMP+ZIU3XuSOb5F+/vcYGmFV0804YgwSL4puFjVwRgWAIxzkZ5xc6yylFPRHKn0Jad080kewNIN/hLLhh3Y+vp74450CtdKlUQA8gK/wDLdWYXva/pggc+2tDV9PqKalkip6aM1bOWhIiUI47A2PY7r5HbVtX0+kjl3Rwwx2cKDIbWFxgXtY4zxk3zqKaoKLtieokjrKWAFo0qUHm3TqbLfAvbFsd+3vqKeLFCQUZZCxRrXN7A9rg/6NS6nRpSuyqkUcRJO92OBixLWtbjP69zL8OiUJj2xSySlVgeIuDb14A7gG3por/wKIqet8OTfTKd4YgO4uSRkKb/ADva/c20XD1OeVUEoV/5gt/KU2vz29tHvTwV9J4L74Z1sqswDAWObC2OOw16tpJ4KVIVNyziRZRs8oHII3FueLi3sNFziDkVGd+II2gjUDaIWbhTcrf+2P7d9W9FlMiBWFlbYjSEnAAtbkC2dH/HdNS0nS6KaCqM/iSWKn8yjbc3z6gdtOulfCkcnRqJE6jGrGHdIpUN5m8x2ktjn07aN5UsabM1kYlCsoEgkZFy0rW3CxA2/p2/bUpzCkpaaQqovuIFwPMBfGQcj6fbRUXSW6ew2dQhc4XzOgI9beb+2b6iIYi6JUyxtCSfMZwQbk2HcC1h9vsiWS3ouwCKQKokYrsuPOWIHGMket9XOGVVMYVNu6wAAXti5x6i2mX4HohZXNVI/mBss62uOLWHGptF0p2b/iQCCSN86WN7c59tA8mqoliwSwkCyrvBI/mDde/obX+986IoxHG0hKHyqCF8P8pAz9fb/wC9deOBTtSemkCny3qYwAfUi5OPmNF9Pp6aVXkq5aUPwoWoAv39/X9NK5eUSwaWtlFQI08Foo7hlsCVDC3lPz5/0aUVkwkrlmFKySJba8ZJDZGLcXt2/wAa1SUFAGBioaE8eY1V+OP6bavHTYwV8KioQRlbWsD6jyf30alFeAOVmaFfRsscJqEEx/J4rbW+fvrjdQ6krECKkIBsLzm+tC/Q6SOTxWp6dXbkpI3+P8aLPSqS5ukBPc50bnD6CTMUklCitOZqiZSouiVD24y1zbJwLe17dtel6tSAKf4eZdrXXbVMLtYXNxybD31CopacVUFoU81iRt5JOdA9VUIUZcHeDg97c/PRxVhJ2B/E/VI65aRIYlQCMiNDJvsL8+gyLfQ+mk/R+oKI6lZVeR7L4ZEhUKATcEAZ/TTmrAlLO4BIUAYsLWHb6nUKMCaKt8TOweXtbnWmlxoKqJRdUp4lCTdPZmchlY1DpsFgDtXjXf4vSJITJ0wVIvgyVThv/wBf731f0ZFno5nnUSMqEKXzYegvoMjwDRGIspkY7rE5xpfGLdUW0X/xjpccqmPprJgiTZI63xxz699AzdRAiaOKhULf8+5twObZ72vo6pjSGWQxIFO8C9u1z/ga5TxoVhBjSzAlvKM5OpUUuir8B+nVUcsiRThY22ko7gsCTxfNgP8AI1P8fUiSRlp6BGhYl2jNt3sLnzX9BoWsIM4XaoX0CgX0VJFGauPyAbnINsX+2rfFE5Kjg67VozkPERIu1robH6eudUHqlY1i0kTBj/0nH0/xp1LTxDqMMOweGUF1OQfNpY5EYmVFQASEDyjGhi0/Cm20Lq6KsrbGxZVwNgtb3tq4S9TqISqqSqD8yrYgDGmNFBHLQyu63ZUJBBtnUKNQwW4wM2GNW56qhd0C09XITepheU9jvItppHWxhR4VGosLEiU6YdJo6eavYSxK49D9Na2g6L027f8ABxcA8d7aTPKrqicn4ZvpFEeoOIvBK2P9LAhRm2e+fT108T4aO5ArhBbLZJP0P150+/CU1OyCCmhjBtfbGB31chIItjNrfTWeeVou2+zMS/C8t90vUZdncREWt8tE0vwzDsvJLLs73AOPr/g6cud+wNnI/vomI2Y2AGD29tTb9BaTFlL8P0VJuks7jsr7bftfRkfg+EfBRFA7Lj599W15IjWx0I7HwmGLFs41TvolIJmAeme9hc40r/meg/8AE6a1PkjQLgW4+mkbSMCc9/TUaIz/2Q=="/>
          <p:cNvSpPr>
            <a:spLocks noChangeAspect="1" noChangeArrowheads="1"/>
          </p:cNvSpPr>
          <p:nvPr/>
        </p:nvSpPr>
        <p:spPr bwMode="auto">
          <a:xfrm>
            <a:off x="168656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31638" y="5999812"/>
            <a:ext cx="187423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اشجار الزان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80797" y="154313"/>
            <a:ext cx="4180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</a:rPr>
              <a:t>خصائص الحياة النباتية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</a:rPr>
              <a:t> للغابات النفضية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</a:rPr>
              <a:t>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91880" y="3573016"/>
            <a:ext cx="504056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	من أهم أنواع الأشجار النفضية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أشجار البلوط والزان والحور والتامول</a:t>
            </a:r>
            <a:r>
              <a:rPr lang="ar-EG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من الأشجار المختلطة وهى أشجار غير نفضية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اشجار الصنوبر والشربين عنب الديب والصفصاف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8" name="Picture 2" descr="https://sp.yimg.com/xj/th?id=OIP.M78eac97fce51d679cd4159d7e0d7cc3bo0&amp;pid=15.1&amp;P=0&amp;w=202&amp;h=1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9" y="3385121"/>
            <a:ext cx="273630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1134" y="950913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يختلف مظهر الغابة بين الصيف والشتاء ، ففى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الصيف تمتاز الغابة بالخضرة والكثافة النباتية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فى بعض المناطق ذات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8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الشتاء الدافىء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تختفى ظاهرة نفض الأوراق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وتنمو اشجار دائمة الخضرة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مثل شجرة عنب الديب </a:t>
            </a:r>
            <a:r>
              <a:rPr lang="ar-SA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والصفصاف</a:t>
            </a:r>
            <a:endParaRPr lang="en-US" sz="2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ar-SA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هذا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يدل على أن دوام الخضرة فى هذه العروض مرتبط فى المقام الأول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400" b="1" u="sng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بالحرارة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ar-SA" sz="2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66FF3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وليس بعامل الرطوبة كما فى المناطق المدارية.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66FF33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0873" y="976313"/>
            <a:ext cx="5544616" cy="511101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457200" algn="ct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sng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الحياة الحيوانية</a:t>
            </a:r>
            <a:r>
              <a:rPr kumimoji="0" lang="ar-EG" sz="2800" b="1" i="0" u="sng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للغابات النفضية</a:t>
            </a:r>
            <a:r>
              <a:rPr kumimoji="0" lang="ar-SA" sz="2800" b="1" i="0" u="sng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ndalus" pitchFamily="18" charset="-78"/>
                <a:ea typeface="Times New Roman" pitchFamily="18" charset="0"/>
                <a:cs typeface="Andalus" pitchFamily="18" charset="-78"/>
              </a:rPr>
              <a:t> :</a:t>
            </a:r>
            <a:endParaRPr kumimoji="0" lang="en-US" sz="28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تعيش فى هذا النطاق الدببة والخنازير البرية والسنجاب والمرموط والقنفذ</a:t>
            </a:r>
            <a:endParaRPr kumimoji="0" lang="ar-EG" sz="24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تعيش الحيوانات المفترسة مثل الذئاب والقط البرى والثعالب الحمراء والقوارض</a:t>
            </a:r>
            <a:endParaRPr kumimoji="0" lang="ar-EG" sz="24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abic Transparent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 تعيش الحيوانات الكبيرة الحجم وآكلة العشب مثل الآيل.</a:t>
            </a:r>
            <a:endParaRPr kumimoji="0" lang="en-US" sz="2400" b="1" i="0" u="none" strike="noStrike" cap="all" spc="0" normalizeH="0" baseline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all" spc="0" normalizeH="0" baseline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abic Transparent" charset="0"/>
                <a:ea typeface="Times New Roman" pitchFamily="18" charset="0"/>
                <a:cs typeface="Arial" pitchFamily="34" charset="0"/>
              </a:rPr>
              <a:t>تعيش فى هذا النطاق طيور نقار الخشب والدح ومعظمها طيور مهاجرة.</a:t>
            </a:r>
            <a:endParaRPr lang="en-US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2771" name="Picture 3" descr="http://t2.gstatic.com/images?q=tbn:ANd9GcTN_2MGbRYNHcy_fz5Li-5zgydTu3mh5BA3E68xsGzIFFGacCp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94125" y="-919163"/>
            <a:ext cx="2409825" cy="1895476"/>
          </a:xfrm>
          <a:prstGeom prst="rect">
            <a:avLst/>
          </a:prstGeom>
          <a:noFill/>
        </p:spPr>
      </p:pic>
      <p:pic>
        <p:nvPicPr>
          <p:cNvPr id="7" name="Picture 6" descr="نقار الخش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387" y="2204864"/>
            <a:ext cx="1944216" cy="345638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3/24/2020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587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AZZA</dc:creator>
  <cp:lastModifiedBy>Dr.Azza</cp:lastModifiedBy>
  <cp:revision>155</cp:revision>
  <dcterms:created xsi:type="dcterms:W3CDTF">2012-05-07T05:49:54Z</dcterms:created>
  <dcterms:modified xsi:type="dcterms:W3CDTF">2020-03-26T10:45:00Z</dcterms:modified>
</cp:coreProperties>
</file>